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6" r:id="rId4"/>
    <p:sldId id="267" r:id="rId5"/>
    <p:sldId id="280" r:id="rId6"/>
    <p:sldId id="281" r:id="rId7"/>
    <p:sldId id="282" r:id="rId8"/>
    <p:sldId id="278" r:id="rId9"/>
    <p:sldId id="276" r:id="rId10"/>
    <p:sldId id="265" r:id="rId11"/>
    <p:sldId id="309" r:id="rId12"/>
    <p:sldId id="30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0099CC"/>
    <a:srgbClr val="D60093"/>
    <a:srgbClr val="33CCCC"/>
    <a:srgbClr val="66CCFF"/>
    <a:srgbClr val="99CCFF"/>
    <a:srgbClr val="00CCFF"/>
    <a:srgbClr val="00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2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3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FE961-F5B3-41E0-AF2F-B98DF9154574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2C924-96FC-4ACD-8C11-6FB7C3AFF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371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07C619A-63DB-AA43-AB24-59A7C5CFAC02}"/>
              </a:ext>
            </a:extLst>
          </p:cNvPr>
          <p:cNvSpPr txBox="1"/>
          <p:nvPr userDrawn="1"/>
        </p:nvSpPr>
        <p:spPr>
          <a:xfrm>
            <a:off x="9297699" y="6444952"/>
            <a:ext cx="2693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©BeeHealthyStories2015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44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14704" y="6459785"/>
            <a:ext cx="1697780" cy="365125"/>
          </a:xfrm>
          <a:prstGeom prst="rect">
            <a:avLst/>
          </a:prstGeom>
        </p:spPr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515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3301B2-F991-CC44-A9AB-61F49617D3C3}"/>
              </a:ext>
            </a:extLst>
          </p:cNvPr>
          <p:cNvSpPr/>
          <p:nvPr userDrawn="1"/>
        </p:nvSpPr>
        <p:spPr>
          <a:xfrm>
            <a:off x="9163881" y="6444734"/>
            <a:ext cx="2563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©BeeHealthyStories2015</a:t>
            </a:r>
          </a:p>
        </p:txBody>
      </p:sp>
    </p:spTree>
    <p:extLst>
      <p:ext uri="{BB962C8B-B14F-4D97-AF65-F5344CB8AC3E}">
        <p14:creationId xmlns:p14="http://schemas.microsoft.com/office/powerpoint/2010/main" val="290999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14704" y="6459785"/>
            <a:ext cx="1697780" cy="365125"/>
          </a:xfrm>
          <a:prstGeom prst="rect">
            <a:avLst/>
          </a:prstGeom>
        </p:spPr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814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14704" y="6459785"/>
            <a:ext cx="1697780" cy="365125"/>
          </a:xfrm>
          <a:prstGeom prst="rect">
            <a:avLst/>
          </a:prstGeom>
        </p:spPr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3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514704" y="6459785"/>
            <a:ext cx="1697780" cy="365125"/>
          </a:xfrm>
          <a:prstGeom prst="rect">
            <a:avLst/>
          </a:prstGeom>
        </p:spPr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943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514704" y="6459785"/>
            <a:ext cx="1697780" cy="365125"/>
          </a:xfrm>
          <a:prstGeom prst="rect">
            <a:avLst/>
          </a:prstGeom>
        </p:spPr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689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514704" y="6459785"/>
            <a:ext cx="1697780" cy="365125"/>
          </a:xfrm>
          <a:prstGeom prst="rect">
            <a:avLst/>
          </a:prstGeom>
        </p:spPr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089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EE5982-E333-7445-A45E-00D205EC967B}"/>
              </a:ext>
            </a:extLst>
          </p:cNvPr>
          <p:cNvSpPr/>
          <p:nvPr userDrawn="1"/>
        </p:nvSpPr>
        <p:spPr>
          <a:xfrm>
            <a:off x="9163882" y="6444734"/>
            <a:ext cx="2563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©BeeHealthyStories2015</a:t>
            </a:r>
          </a:p>
        </p:txBody>
      </p:sp>
    </p:spTree>
    <p:extLst>
      <p:ext uri="{BB962C8B-B14F-4D97-AF65-F5344CB8AC3E}">
        <p14:creationId xmlns:p14="http://schemas.microsoft.com/office/powerpoint/2010/main" val="27106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514704" y="6459785"/>
            <a:ext cx="16977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457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514704" y="6459785"/>
            <a:ext cx="1697780" cy="365125"/>
          </a:xfrm>
          <a:prstGeom prst="rect">
            <a:avLst/>
          </a:prstGeom>
        </p:spPr>
        <p:txBody>
          <a:bodyPr/>
          <a:lstStyle/>
          <a:p>
            <a:fld id="{927B3BFD-01C8-4C7F-8F39-96074B036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009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0B86579-9261-4851-8431-AE8CB120AF89}" type="datetimeFigureOut">
              <a:rPr lang="en-AU" smtClean="0"/>
              <a:t>24/9/2025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C734D02-961E-F145-A205-2C08A0EE2BD5}"/>
              </a:ext>
            </a:extLst>
          </p:cNvPr>
          <p:cNvSpPr/>
          <p:nvPr userDrawn="1"/>
        </p:nvSpPr>
        <p:spPr>
          <a:xfrm>
            <a:off x="9275092" y="6444734"/>
            <a:ext cx="2563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©BeeHealthyStories2015</a:t>
            </a:r>
          </a:p>
        </p:txBody>
      </p:sp>
    </p:spTree>
    <p:extLst>
      <p:ext uri="{BB962C8B-B14F-4D97-AF65-F5344CB8AC3E}">
        <p14:creationId xmlns:p14="http://schemas.microsoft.com/office/powerpoint/2010/main" val="2566276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4" Type="http://schemas.openxmlformats.org/officeDocument/2006/relationships/image" Target="../media/image12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998" y="651753"/>
            <a:ext cx="10315208" cy="32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3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93304" y="0"/>
            <a:ext cx="24983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Plenary</a:t>
            </a:r>
            <a:endParaRPr lang="en-GB" sz="6000" b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88176" y="1901108"/>
            <a:ext cx="9155876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Remember: Why is it important for us to get enough sleep? </a:t>
            </a:r>
          </a:p>
          <a:p>
            <a:endParaRPr lang="en-GB" sz="2800" dirty="0">
              <a:latin typeface="+mj-lt"/>
            </a:endParaRPr>
          </a:p>
          <a:p>
            <a:r>
              <a:rPr lang="en-GB" sz="2800" dirty="0">
                <a:latin typeface="+mj-lt"/>
              </a:rPr>
              <a:t>How many hours of sleep should you aim to get a night? </a:t>
            </a:r>
          </a:p>
          <a:p>
            <a:endParaRPr lang="en-GB" sz="2800" dirty="0">
              <a:latin typeface="+mj-lt"/>
            </a:endParaRPr>
          </a:p>
          <a:p>
            <a:r>
              <a:rPr lang="en-GB" sz="2800" dirty="0">
                <a:latin typeface="+mj-lt"/>
              </a:rPr>
              <a:t>What can you do to help make sure you get a good nights sleep?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3074" y="5464210"/>
            <a:ext cx="1400175" cy="1384265"/>
          </a:xfrm>
          <a:prstGeom prst="ellipse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7AA112-3B45-E646-BBE8-3520B6BDE970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4229" y="605642"/>
            <a:ext cx="1982341" cy="1295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7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E8109F-4731-0640-BC7A-6402EDB47D36}"/>
              </a:ext>
            </a:extLst>
          </p:cNvPr>
          <p:cNvSpPr/>
          <p:nvPr/>
        </p:nvSpPr>
        <p:spPr>
          <a:xfrm>
            <a:off x="171718" y="1258258"/>
            <a:ext cx="11848563" cy="412420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en-AU" sz="2000" b="1" dirty="0"/>
              <a:t>KS1 Learning opportunities in Health and Wellbeing</a:t>
            </a:r>
          </a:p>
          <a:p>
            <a:r>
              <a:rPr lang="en-AU" i="1" dirty="0"/>
              <a:t>Pupils learn... </a:t>
            </a:r>
          </a:p>
          <a:p>
            <a:endParaRPr lang="en-AU" i="1" dirty="0"/>
          </a:p>
          <a:p>
            <a:r>
              <a:rPr lang="en-AU" b="1" dirty="0"/>
              <a:t>H4. </a:t>
            </a:r>
            <a:r>
              <a:rPr lang="en-AU" dirty="0"/>
              <a:t>about why sleep is important and different ways to rest and relax </a:t>
            </a:r>
            <a:endParaRPr lang="en-AU" sz="2000" dirty="0"/>
          </a:p>
          <a:p>
            <a:endParaRPr lang="en-AU" sz="2000" dirty="0">
              <a:effectLst/>
            </a:endParaRPr>
          </a:p>
          <a:p>
            <a:r>
              <a:rPr lang="en-AU" sz="2000" b="1" dirty="0"/>
              <a:t>KS2 Learning opportunities in Health and Wellbeing </a:t>
            </a:r>
          </a:p>
          <a:p>
            <a:r>
              <a:rPr lang="en-AU" i="1" dirty="0"/>
              <a:t>Pupils learn... </a:t>
            </a:r>
          </a:p>
          <a:p>
            <a:endParaRPr lang="en-AU" sz="2000" dirty="0"/>
          </a:p>
          <a:p>
            <a:r>
              <a:rPr lang="en-AU" b="1" dirty="0"/>
              <a:t>H1. </a:t>
            </a:r>
            <a:r>
              <a:rPr lang="en-AU" dirty="0"/>
              <a:t>how to make informed decisions about health</a:t>
            </a:r>
            <a:br>
              <a:rPr lang="en-AU" dirty="0"/>
            </a:br>
            <a:r>
              <a:rPr lang="en-AU" b="1" dirty="0"/>
              <a:t>H2. </a:t>
            </a:r>
            <a:r>
              <a:rPr lang="en-AU" dirty="0"/>
              <a:t>about the elements of a balanced, healthy lifestyle </a:t>
            </a:r>
            <a:endParaRPr lang="en-AU" sz="2000" dirty="0"/>
          </a:p>
          <a:p>
            <a:r>
              <a:rPr lang="en-AU" b="1" dirty="0"/>
              <a:t>H4. </a:t>
            </a:r>
            <a:r>
              <a:rPr lang="en-AU" dirty="0"/>
              <a:t>how to recognise that habits can have both positive and negative effects on a healthy lifestyle </a:t>
            </a:r>
            <a:endParaRPr lang="en-AU" sz="2000" dirty="0"/>
          </a:p>
          <a:p>
            <a:r>
              <a:rPr lang="en-AU" b="1" dirty="0"/>
              <a:t>H8. </a:t>
            </a:r>
            <a:r>
              <a:rPr lang="en-AU" dirty="0"/>
              <a:t>about how sleep contributes to a healthy lifestyle; routines that support good quality sleep; the effects of lack of sleep on the body, feelings, behaviour and ability to learn </a:t>
            </a:r>
            <a:endParaRPr lang="en-AU" sz="2000" dirty="0"/>
          </a:p>
          <a:p>
            <a:endParaRPr lang="en-AU" sz="2000" dirty="0">
              <a:effectLst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B1B86AC-B896-B242-BFB5-3EB578C2D40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0"/>
          <a:ext cx="12192000" cy="731520"/>
        </p:xfrm>
        <a:graphic>
          <a:graphicData uri="http://schemas.openxmlformats.org/drawingml/2006/table">
            <a:tbl>
              <a:tblPr/>
              <a:tblGrid>
                <a:gridCol w="121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4200" b="1" kern="1200" dirty="0">
                          <a:ln w="13462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dist="38100" dir="2700000" algn="bl" rotWithShape="0">
                              <a:schemeClr val="accent5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PSHE – Programme of Study (UK)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01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E8109F-4731-0640-BC7A-6402EDB47D36}"/>
              </a:ext>
            </a:extLst>
          </p:cNvPr>
          <p:cNvSpPr/>
          <p:nvPr/>
        </p:nvSpPr>
        <p:spPr>
          <a:xfrm>
            <a:off x="1394190" y="2108263"/>
            <a:ext cx="7883912" cy="2369880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333333"/>
                </a:solidFill>
                <a:latin typeface="proxima_nova_bold"/>
              </a:rPr>
              <a:t>Science Key Stages 1 and 2: </a:t>
            </a:r>
          </a:p>
          <a:p>
            <a:r>
              <a:rPr lang="en-GB" sz="2400" b="1" dirty="0">
                <a:solidFill>
                  <a:srgbClr val="333333"/>
                </a:solidFill>
                <a:latin typeface="proxima_nova_bold"/>
              </a:rPr>
              <a:t>Animals Including Humans</a:t>
            </a:r>
            <a:endParaRPr lang="en-AU" sz="2400" b="1" dirty="0">
              <a:solidFill>
                <a:srgbClr val="333333"/>
              </a:solidFill>
              <a:latin typeface="proxima_nova_bold"/>
            </a:endParaRPr>
          </a:p>
          <a:p>
            <a:pPr lvl="0"/>
            <a:r>
              <a:rPr lang="en-GB" sz="2000" dirty="0">
                <a:solidFill>
                  <a:srgbClr val="333333"/>
                </a:solidFill>
                <a:latin typeface="proxima_nova_rgregular"/>
              </a:rPr>
              <a:t>Describe the importance for humans of exercise, eating the right amounts of different types of food, and hygiene </a:t>
            </a:r>
            <a:r>
              <a:rPr lang="en-GB" sz="2000" b="1" i="1" dirty="0">
                <a:solidFill>
                  <a:srgbClr val="333333"/>
                </a:solidFill>
                <a:latin typeface="proxima_nova_rgregular"/>
              </a:rPr>
              <a:t>(year 2)</a:t>
            </a:r>
          </a:p>
          <a:p>
            <a:pPr lvl="0"/>
            <a:endParaRPr lang="en-AU" sz="2000" dirty="0">
              <a:solidFill>
                <a:srgbClr val="333333"/>
              </a:solidFill>
              <a:latin typeface="proxima_nova_rgregular"/>
            </a:endParaRPr>
          </a:p>
          <a:p>
            <a:r>
              <a:rPr lang="en-GB" sz="2000" dirty="0">
                <a:solidFill>
                  <a:srgbClr val="333333"/>
                </a:solidFill>
                <a:latin typeface="proxima_nova_rgregular"/>
              </a:rPr>
              <a:t>Find out about and describe the basic needs of animals, including humans, for survival (water, food and air) </a:t>
            </a:r>
            <a:r>
              <a:rPr lang="en-GB" sz="2000" b="1" i="1" dirty="0">
                <a:solidFill>
                  <a:srgbClr val="333333"/>
                </a:solidFill>
                <a:latin typeface="proxima_nova_rgregular"/>
              </a:rPr>
              <a:t>(year 2)</a:t>
            </a:r>
            <a:endParaRPr lang="en-AU" sz="2000" b="1" i="1" dirty="0">
              <a:solidFill>
                <a:srgbClr val="333333"/>
              </a:solidFill>
              <a:latin typeface="proxima_nova_rgregular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B1B86AC-B896-B242-BFB5-3EB578C2D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178685"/>
              </p:ext>
            </p:extLst>
          </p:nvPr>
        </p:nvGraphicFramePr>
        <p:xfrm>
          <a:off x="0" y="0"/>
          <a:ext cx="12192000" cy="731520"/>
        </p:xfrm>
        <a:graphic>
          <a:graphicData uri="http://schemas.openxmlformats.org/drawingml/2006/table">
            <a:tbl>
              <a:tblPr/>
              <a:tblGrid>
                <a:gridCol w="121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4200" b="1" kern="1200" dirty="0">
                          <a:ln w="13462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dist="38100" dir="2700000" algn="bl" rotWithShape="0">
                              <a:schemeClr val="accent5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Cross Curriculum Objectives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25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Lesson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4AE7A5-2D6B-5049-A7F0-741138E458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9301" y="439387"/>
            <a:ext cx="3884404" cy="5492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267970-E068-3045-ADC4-9CF4DA8AFB7C}"/>
              </a:ext>
            </a:extLst>
          </p:cNvPr>
          <p:cNvSpPr txBox="1"/>
          <p:nvPr/>
        </p:nvSpPr>
        <p:spPr>
          <a:xfrm>
            <a:off x="1097280" y="2265739"/>
            <a:ext cx="51826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+mj-lt"/>
              </a:rPr>
              <a:t>Learning Objective: </a:t>
            </a:r>
            <a:r>
              <a:rPr lang="en-GB" sz="2400" b="1" i="1" dirty="0">
                <a:latin typeface="+mj-lt"/>
              </a:rPr>
              <a:t>To understand why sleep is so important for our health</a:t>
            </a:r>
            <a:endParaRPr lang="en-GB" sz="2400" dirty="0">
              <a:latin typeface="+mj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I understand sleep is part of a healthy lifestyle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I understand the benefits of sleep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I understand the negative effect having not enough sleep can have</a:t>
            </a:r>
            <a:endParaRPr lang="en-A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501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0318" y="257745"/>
            <a:ext cx="11372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Why is it important for you and cars to get enough rest?</a:t>
            </a:r>
            <a:endParaRPr lang="en-GB" sz="3600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5EAFC3-482B-634C-8442-D1DFF264FB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8189" y="1401289"/>
            <a:ext cx="6180809" cy="437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37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0F522A9-D9F6-514F-9DF4-F0D0D4989AC6}"/>
              </a:ext>
            </a:extLst>
          </p:cNvPr>
          <p:cNvSpPr/>
          <p:nvPr/>
        </p:nvSpPr>
        <p:spPr>
          <a:xfrm>
            <a:off x="166255" y="1175657"/>
            <a:ext cx="59376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+mj-lt"/>
              </a:rPr>
              <a:t>Just like cars you can’t drive around all day, you will need to have some rest.  </a:t>
            </a:r>
          </a:p>
          <a:p>
            <a:endParaRPr lang="en-GB" sz="2400" dirty="0">
              <a:latin typeface="+mj-lt"/>
            </a:endParaRPr>
          </a:p>
          <a:p>
            <a:r>
              <a:rPr lang="en-AU" sz="2400" dirty="0">
                <a:latin typeface="+mj-lt"/>
              </a:rPr>
              <a:t>You spend the day running on the playground, learning at school, eating meals, and at night your body and brain need rest to recover for the next day.</a:t>
            </a:r>
          </a:p>
          <a:p>
            <a:endParaRPr lang="en-AU" sz="2400" dirty="0">
              <a:latin typeface="+mj-lt"/>
            </a:endParaRPr>
          </a:p>
          <a:p>
            <a:r>
              <a:rPr lang="en-AU" sz="2400" dirty="0">
                <a:latin typeface="+mj-lt"/>
              </a:rPr>
              <a:t>That is why it is so important to give yourself time to rest and sleep.</a:t>
            </a:r>
            <a:endParaRPr lang="en-GB" sz="2400" dirty="0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719E71-36DE-9140-9260-BD8D62C70F8B}"/>
              </a:ext>
            </a:extLst>
          </p:cNvPr>
          <p:cNvSpPr/>
          <p:nvPr/>
        </p:nvSpPr>
        <p:spPr>
          <a:xfrm>
            <a:off x="166255" y="5801677"/>
            <a:ext cx="118437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+mj-lt"/>
              </a:rPr>
              <a:t>It is recommended children aged 5-12 years need at least 9-11 hours of sleep a night.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DF7D2D-A0CA-1744-A507-AE4908930AE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018" y="1175657"/>
            <a:ext cx="5667987" cy="400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21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1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What can happen if you don’t get enough sleep?</a:t>
            </a:r>
            <a:endParaRPr lang="en-GB" sz="44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FDA4D4-4964-5443-B021-FA40DE326F39}"/>
              </a:ext>
            </a:extLst>
          </p:cNvPr>
          <p:cNvSpPr/>
          <p:nvPr/>
        </p:nvSpPr>
        <p:spPr>
          <a:xfrm rot="20966660">
            <a:off x="377223" y="1493439"/>
            <a:ext cx="39844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>
                <a:latin typeface="+mj-lt"/>
              </a:rPr>
              <a:t>Be less patient with brothers, sisters, and friends.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16D3B5-B15B-8347-A17B-D1740ACA1D16}"/>
              </a:ext>
            </a:extLst>
          </p:cNvPr>
          <p:cNvSpPr/>
          <p:nvPr/>
        </p:nvSpPr>
        <p:spPr>
          <a:xfrm>
            <a:off x="8195162" y="1224874"/>
            <a:ext cx="31964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dirty="0">
                <a:latin typeface="+mj-lt"/>
              </a:rPr>
              <a:t>Forget what you learned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5CDC97-43D7-ED43-AD79-8E6F87A73C96}"/>
              </a:ext>
            </a:extLst>
          </p:cNvPr>
          <p:cNvSpPr/>
          <p:nvPr/>
        </p:nvSpPr>
        <p:spPr>
          <a:xfrm>
            <a:off x="6553112" y="5743566"/>
            <a:ext cx="4416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dirty="0">
                <a:latin typeface="+mj-lt"/>
              </a:rPr>
              <a:t>Have trouble making good choices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CA89A0-CF90-AA40-8B0D-60AF26F3004E}"/>
              </a:ext>
            </a:extLst>
          </p:cNvPr>
          <p:cNvSpPr/>
          <p:nvPr/>
        </p:nvSpPr>
        <p:spPr>
          <a:xfrm rot="504995">
            <a:off x="371667" y="4881240"/>
            <a:ext cx="44513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>
                <a:latin typeface="+mj-lt"/>
              </a:rPr>
              <a:t>Have trouble listening to parents and teachers.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DB4358-E75D-224B-AD76-9469FF9FEDF4}"/>
              </a:ext>
            </a:extLst>
          </p:cNvPr>
          <p:cNvSpPr/>
          <p:nvPr/>
        </p:nvSpPr>
        <p:spPr>
          <a:xfrm>
            <a:off x="7559677" y="4035880"/>
            <a:ext cx="24037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>
                <a:latin typeface="+mj-lt"/>
              </a:rPr>
              <a:t>Be</a:t>
            </a:r>
            <a:r>
              <a:rPr lang="en-A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AU" sz="2400" dirty="0">
                <a:latin typeface="+mj-lt"/>
              </a:rPr>
              <a:t>grumpy and in a bad mood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37C9B2-AC7D-CF46-897A-B648FFC9329A}"/>
              </a:ext>
            </a:extLst>
          </p:cNvPr>
          <p:cNvSpPr/>
          <p:nvPr/>
        </p:nvSpPr>
        <p:spPr>
          <a:xfrm>
            <a:off x="2944070" y="2877967"/>
            <a:ext cx="5251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>
                <a:latin typeface="+mj-lt"/>
              </a:rPr>
              <a:t>Have trouble playing games and sports.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5AEBFA-FC7B-114F-8F40-71AB19A24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943" y="965041"/>
            <a:ext cx="1593875" cy="14449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0B2A4B3-3FFF-E24C-9BD9-7C9A0288F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3398" y="4140558"/>
            <a:ext cx="1307615" cy="11457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6664578-8352-5C4B-8539-8D354C9BB7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5" y="1772306"/>
            <a:ext cx="1046480" cy="9487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167823C-170B-9045-B500-4CF03DB02C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519" y="3258640"/>
            <a:ext cx="155448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59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4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278" y="1764308"/>
            <a:ext cx="3174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Your Body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871" y="1544096"/>
            <a:ext cx="3699530" cy="203132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</a:rPr>
              <a:t>Recover from injuries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r>
              <a:rPr lang="en-GB" dirty="0">
                <a:solidFill>
                  <a:prstClr val="black"/>
                </a:solidFill>
              </a:rPr>
              <a:t>During sleep your body does its best to mend your body from any injuries.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870" y="4328164"/>
            <a:ext cx="3484357" cy="169277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black"/>
                </a:solidFill>
              </a:rPr>
              <a:t>Fight sickness</a:t>
            </a:r>
          </a:p>
          <a:p>
            <a:endParaRPr lang="en-GB" b="1" dirty="0">
              <a:solidFill>
                <a:prstClr val="black"/>
              </a:solidFill>
            </a:endParaRPr>
          </a:p>
          <a:p>
            <a:endParaRPr lang="en-GB" b="1" dirty="0">
              <a:solidFill>
                <a:prstClr val="black"/>
              </a:solidFill>
            </a:endParaRPr>
          </a:p>
          <a:p>
            <a:endParaRPr lang="en-GB" b="1" dirty="0">
              <a:solidFill>
                <a:prstClr val="black"/>
              </a:solidFill>
            </a:endParaRPr>
          </a:p>
          <a:p>
            <a:r>
              <a:rPr lang="en-GB" sz="1600" dirty="0">
                <a:solidFill>
                  <a:prstClr val="black"/>
                </a:solidFill>
              </a:rPr>
              <a:t>During sleep your body will get rid of any nasty  invaders to keep you healthy.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020877" y="4109244"/>
            <a:ext cx="3558790" cy="1938992"/>
            <a:chOff x="7363440" y="5147187"/>
            <a:chExt cx="3784048" cy="1938992"/>
          </a:xfrm>
        </p:grpSpPr>
        <p:sp>
          <p:nvSpPr>
            <p:cNvPr id="14" name="TextBox 13"/>
            <p:cNvSpPr txBox="1"/>
            <p:nvPr/>
          </p:nvSpPr>
          <p:spPr>
            <a:xfrm>
              <a:off x="7363440" y="5147187"/>
              <a:ext cx="3784048" cy="1938992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</a:rPr>
                <a:t>More energy</a:t>
              </a: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sz="1600" dirty="0">
                <a:solidFill>
                  <a:prstClr val="black"/>
                </a:solidFill>
              </a:endParaRPr>
            </a:p>
            <a:p>
              <a:r>
                <a:rPr lang="en-GB" sz="1600" dirty="0">
                  <a:solidFill>
                    <a:prstClr val="black"/>
                  </a:solidFill>
                </a:rPr>
                <a:t>Your body restores all it’s energy ready for you to take on the next day. 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67601" y="5505527"/>
              <a:ext cx="1646443" cy="90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ounded Rectangle 28"/>
          <p:cNvSpPr/>
          <p:nvPr/>
        </p:nvSpPr>
        <p:spPr>
          <a:xfrm>
            <a:off x="7850878" y="3947397"/>
            <a:ext cx="3898788" cy="2262685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E9DE623-7FB9-7342-9D51-40EB1C9E61E5}"/>
              </a:ext>
            </a:extLst>
          </p:cNvPr>
          <p:cNvSpPr/>
          <p:nvPr/>
        </p:nvSpPr>
        <p:spPr>
          <a:xfrm>
            <a:off x="336870" y="0"/>
            <a:ext cx="114127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Why do you think sleep is good for our bodies?</a:t>
            </a:r>
            <a:endParaRPr lang="en-GB" sz="4400" dirty="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FB0FDA-01E6-B547-ABD7-7DF8450F0E25}"/>
              </a:ext>
            </a:extLst>
          </p:cNvPr>
          <p:cNvSpPr txBox="1"/>
          <p:nvPr/>
        </p:nvSpPr>
        <p:spPr>
          <a:xfrm>
            <a:off x="8020878" y="1522573"/>
            <a:ext cx="3558790" cy="221599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</a:rPr>
              <a:t>Muscles, bones and skin grow</a:t>
            </a:r>
          </a:p>
          <a:p>
            <a:endParaRPr lang="en-GB" sz="2400" b="1" dirty="0">
              <a:solidFill>
                <a:prstClr val="black"/>
              </a:solidFill>
            </a:endParaRPr>
          </a:p>
          <a:p>
            <a:endParaRPr lang="en-GB" sz="2400" b="1" dirty="0">
              <a:solidFill>
                <a:prstClr val="black"/>
              </a:solidFill>
            </a:endParaRPr>
          </a:p>
          <a:p>
            <a:endParaRPr lang="en-GB" sz="2400" b="1" dirty="0">
              <a:solidFill>
                <a:prstClr val="black"/>
              </a:solidFill>
            </a:endParaRPr>
          </a:p>
          <a:p>
            <a:r>
              <a:rPr lang="en-GB" sz="1600" dirty="0">
                <a:solidFill>
                  <a:prstClr val="black"/>
                </a:solidFill>
              </a:rPr>
              <a:t>As you sleep your muscles, skin and bones have the time to repair and grow stronger after a long day of hard work. </a:t>
            </a:r>
          </a:p>
        </p:txBody>
      </p:sp>
      <p:pic>
        <p:nvPicPr>
          <p:cNvPr id="34" name="Picture 4" descr="j0283884[1]">
            <a:extLst>
              <a:ext uri="{FF2B5EF4-FFF2-40B4-BE49-F238E27FC236}">
                <a16:creationId xmlns:a16="http://schemas.microsoft.com/office/drawing/2014/main" id="{A48A256A-E090-D544-8D3A-B6B51ACE4FF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8343" y="1979234"/>
            <a:ext cx="1328110" cy="884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DD322C8-F9CD-454A-81DA-A0037B98E70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6282" y="1859467"/>
            <a:ext cx="779424" cy="113976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013DB26-837F-C545-B1D2-58C2C03CDE1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007" y="4660533"/>
            <a:ext cx="785283" cy="847088"/>
          </a:xfrm>
          <a:prstGeom prst="rect">
            <a:avLst/>
          </a:prstGeom>
        </p:spPr>
      </p:pic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4610C1B-2F4C-984C-8F04-F2BA8F97B993}"/>
              </a:ext>
            </a:extLst>
          </p:cNvPr>
          <p:cNvSpPr/>
          <p:nvPr/>
        </p:nvSpPr>
        <p:spPr>
          <a:xfrm>
            <a:off x="201757" y="3963731"/>
            <a:ext cx="3898788" cy="2262685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E5F4E1E-BCE4-0D40-A1ED-3EB41E4C9780}"/>
              </a:ext>
            </a:extLst>
          </p:cNvPr>
          <p:cNvSpPr/>
          <p:nvPr/>
        </p:nvSpPr>
        <p:spPr>
          <a:xfrm>
            <a:off x="201757" y="1428415"/>
            <a:ext cx="4004643" cy="2310149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2CB85D9B-A7CD-7949-A634-99863C17E911}"/>
              </a:ext>
            </a:extLst>
          </p:cNvPr>
          <p:cNvSpPr/>
          <p:nvPr/>
        </p:nvSpPr>
        <p:spPr>
          <a:xfrm>
            <a:off x="7797950" y="1522573"/>
            <a:ext cx="4004643" cy="2310149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191ABDE-CF1A-2F4C-BCFB-9C89C06789B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6722" y="2069657"/>
            <a:ext cx="1652124" cy="407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87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8" grpId="0" animBg="1"/>
      <p:bldP spid="39" grpId="0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9984" y="1351969"/>
            <a:ext cx="2077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Your Mind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26504" y="2074362"/>
            <a:ext cx="2958980" cy="1754326"/>
            <a:chOff x="562933" y="1119002"/>
            <a:chExt cx="2958980" cy="1754326"/>
          </a:xfrm>
        </p:grpSpPr>
        <p:sp>
          <p:nvSpPr>
            <p:cNvPr id="8" name="TextBox 7"/>
            <p:cNvSpPr txBox="1"/>
            <p:nvPr/>
          </p:nvSpPr>
          <p:spPr>
            <a:xfrm>
              <a:off x="562933" y="1119002"/>
              <a:ext cx="2958980" cy="1754326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</a:rPr>
                <a:t>Remember what you have learned. </a:t>
              </a: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</p:txBody>
        </p:sp>
        <p:pic>
          <p:nvPicPr>
            <p:cNvPr id="3075" name="Picture 3" descr="good-grades-report-card[1]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1137" y="1827394"/>
              <a:ext cx="1164167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8402449" y="2120191"/>
            <a:ext cx="3264363" cy="1754326"/>
            <a:chOff x="8369934" y="2489861"/>
            <a:chExt cx="3264363" cy="1754326"/>
          </a:xfrm>
        </p:grpSpPr>
        <p:sp>
          <p:nvSpPr>
            <p:cNvPr id="9" name="TextBox 8"/>
            <p:cNvSpPr txBox="1"/>
            <p:nvPr/>
          </p:nvSpPr>
          <p:spPr>
            <a:xfrm>
              <a:off x="8369934" y="2489861"/>
              <a:ext cx="3264363" cy="1754326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</a:rPr>
                <a:t>An improved focus and better concentration</a:t>
              </a: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</p:txBody>
        </p:sp>
        <p:pic>
          <p:nvPicPr>
            <p:cNvPr id="3076" name="Picture 4" descr="Concentration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7001" y="3047616"/>
              <a:ext cx="1217083" cy="909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726504" y="4614849"/>
            <a:ext cx="2958980" cy="1477328"/>
            <a:chOff x="818654" y="3344427"/>
            <a:chExt cx="2958980" cy="1477328"/>
          </a:xfrm>
        </p:grpSpPr>
        <p:sp>
          <p:nvSpPr>
            <p:cNvPr id="10" name="TextBox 9"/>
            <p:cNvSpPr txBox="1"/>
            <p:nvPr/>
          </p:nvSpPr>
          <p:spPr>
            <a:xfrm>
              <a:off x="818654" y="3344427"/>
              <a:ext cx="2958980" cy="147732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</a:rPr>
                <a:t>More relaxed </a:t>
              </a:r>
            </a:p>
            <a:p>
              <a:endParaRPr lang="en-GB" b="1" dirty="0">
                <a:solidFill>
                  <a:prstClr val="black"/>
                </a:solidFill>
              </a:endParaRPr>
            </a:p>
            <a:p>
              <a:endParaRPr lang="en-GB" b="1" dirty="0">
                <a:solidFill>
                  <a:prstClr val="black"/>
                </a:solidFill>
              </a:endParaRPr>
            </a:p>
            <a:p>
              <a:endParaRPr lang="en-GB" b="1" dirty="0">
                <a:solidFill>
                  <a:prstClr val="black"/>
                </a:solidFill>
              </a:endParaRPr>
            </a:p>
            <a:p>
              <a:endParaRPr lang="en-GB" b="1" dirty="0">
                <a:solidFill>
                  <a:prstClr val="black"/>
                </a:solidFill>
              </a:endParaRPr>
            </a:p>
          </p:txBody>
        </p:sp>
        <p:pic>
          <p:nvPicPr>
            <p:cNvPr id="3077" name="Picture 5" descr="meditating-buddhist-woman[1]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2423" y="3694262"/>
              <a:ext cx="1278499" cy="95887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4581479" y="4891848"/>
            <a:ext cx="3353576" cy="1200329"/>
            <a:chOff x="1218423" y="5103657"/>
            <a:chExt cx="4204997" cy="1158129"/>
          </a:xfrm>
        </p:grpSpPr>
        <p:sp>
          <p:nvSpPr>
            <p:cNvPr id="12" name="TextBox 11"/>
            <p:cNvSpPr txBox="1"/>
            <p:nvPr/>
          </p:nvSpPr>
          <p:spPr>
            <a:xfrm>
              <a:off x="1218423" y="5103657"/>
              <a:ext cx="4204997" cy="1158129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</a:rPr>
                <a:t>Feeling happier and better about yourself.</a:t>
              </a: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4055" y="5387841"/>
              <a:ext cx="1229095" cy="82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8458082" y="4556284"/>
            <a:ext cx="3225770" cy="1477328"/>
            <a:chOff x="7717538" y="5114736"/>
            <a:chExt cx="3784048" cy="1477328"/>
          </a:xfrm>
        </p:grpSpPr>
        <p:sp>
          <p:nvSpPr>
            <p:cNvPr id="14" name="TextBox 13"/>
            <p:cNvSpPr txBox="1"/>
            <p:nvPr/>
          </p:nvSpPr>
          <p:spPr>
            <a:xfrm>
              <a:off x="7717538" y="5114736"/>
              <a:ext cx="3784048" cy="147732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</a:rPr>
                <a:t>More energy</a:t>
              </a: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  <a:p>
              <a:endParaRPr lang="en-GB" dirty="0">
                <a:solidFill>
                  <a:prstClr val="black"/>
                </a:solidFill>
              </a:endParaRP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5079" y="5505527"/>
              <a:ext cx="1808965" cy="998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5038751" y="3315638"/>
            <a:ext cx="19399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and Mood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52586" y="2026553"/>
            <a:ext cx="3603913" cy="2029561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8299057" y="1966543"/>
            <a:ext cx="3603913" cy="2029561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52587" y="4200441"/>
            <a:ext cx="3603913" cy="2029561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427517" y="4200441"/>
            <a:ext cx="3603913" cy="2029561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8269010" y="4200442"/>
            <a:ext cx="3603913" cy="2029561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8D64FD1-3B09-4B4E-8214-34F254E3D36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984" y="1888182"/>
            <a:ext cx="2485924" cy="1488784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22B57CB4-830E-AB4E-90BB-36D8A9730641}"/>
              </a:ext>
            </a:extLst>
          </p:cNvPr>
          <p:cNvSpPr/>
          <p:nvPr/>
        </p:nvSpPr>
        <p:spPr>
          <a:xfrm>
            <a:off x="0" y="0"/>
            <a:ext cx="121920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Why do you think sleep is good for our minds and mood?</a:t>
            </a:r>
            <a:endParaRPr lang="en-GB" sz="39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951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98337" y="-19656"/>
            <a:ext cx="27464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Sleep Tips</a:t>
            </a:r>
            <a:endParaRPr lang="en-GB" sz="4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CAD6F9-324C-3A4F-9833-1F723F296F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1315" y="2130471"/>
            <a:ext cx="2400529" cy="196007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C1816F-A94C-7F49-A082-3B862A9DFB4B}"/>
              </a:ext>
            </a:extLst>
          </p:cNvPr>
          <p:cNvSpPr/>
          <p:nvPr/>
        </p:nvSpPr>
        <p:spPr>
          <a:xfrm>
            <a:off x="7625585" y="669110"/>
            <a:ext cx="4241023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r>
              <a:rPr lang="en-AU" sz="2400" dirty="0">
                <a:latin typeface="+mj-lt"/>
              </a:rPr>
              <a:t>Make sure your bedroom is cool, dark and quiet.</a:t>
            </a:r>
            <a:endParaRPr lang="en-GB" sz="24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456363-FB61-5342-9D30-EA45CD4021CB}"/>
              </a:ext>
            </a:extLst>
          </p:cNvPr>
          <p:cNvSpPr/>
          <p:nvPr/>
        </p:nvSpPr>
        <p:spPr>
          <a:xfrm>
            <a:off x="185654" y="665613"/>
            <a:ext cx="4241023" cy="16312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r>
              <a:rPr lang="en-AU" sz="2800" dirty="0">
                <a:latin typeface="+mj-lt"/>
              </a:rPr>
              <a:t>Exercise during the day. </a:t>
            </a:r>
            <a:r>
              <a:rPr lang="en-AU" sz="2400" dirty="0">
                <a:latin typeface="+mj-lt"/>
              </a:rPr>
              <a:t>Running and playing at least 3 hours before bed helps your body get ready for sleep. </a:t>
            </a:r>
            <a:endParaRPr lang="en-GB" sz="24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FDDBEE-A8C1-4C40-9D14-B409B6BD6FD7}"/>
              </a:ext>
            </a:extLst>
          </p:cNvPr>
          <p:cNvSpPr/>
          <p:nvPr/>
        </p:nvSpPr>
        <p:spPr>
          <a:xfrm>
            <a:off x="7625585" y="1659492"/>
            <a:ext cx="4241023" cy="169277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r>
              <a:rPr lang="en-AU" sz="2800" dirty="0">
                <a:latin typeface="+mj-lt"/>
              </a:rPr>
              <a:t>Avoid big meals before bedtime. </a:t>
            </a:r>
          </a:p>
          <a:p>
            <a:r>
              <a:rPr lang="en-AU" sz="2400" dirty="0">
                <a:latin typeface="+mj-lt"/>
              </a:rPr>
              <a:t>Have a light healthy snack instead. </a:t>
            </a:r>
            <a:endParaRPr lang="en-GB" sz="24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D63DDF-7544-8F48-B88E-FCDFD08E7ED5}"/>
              </a:ext>
            </a:extLst>
          </p:cNvPr>
          <p:cNvSpPr/>
          <p:nvPr/>
        </p:nvSpPr>
        <p:spPr>
          <a:xfrm>
            <a:off x="185654" y="2470774"/>
            <a:ext cx="4241023" cy="20621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r>
              <a:rPr lang="en-AU" sz="2800" dirty="0">
                <a:latin typeface="+mj-lt"/>
              </a:rPr>
              <a:t>Try to go to bed the same time every night. </a:t>
            </a:r>
          </a:p>
          <a:p>
            <a:r>
              <a:rPr lang="en-AU" sz="2400" dirty="0">
                <a:latin typeface="+mj-lt"/>
              </a:rPr>
              <a:t>Your body gets used to a schedule and will be ready to sleep. </a:t>
            </a:r>
            <a:endParaRPr lang="en-GB" sz="2400" dirty="0"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2DA8F4-7DC0-A646-882B-1CD9EAAC56D9}"/>
              </a:ext>
            </a:extLst>
          </p:cNvPr>
          <p:cNvSpPr/>
          <p:nvPr/>
        </p:nvSpPr>
        <p:spPr>
          <a:xfrm>
            <a:off x="185654" y="4675944"/>
            <a:ext cx="4241023" cy="132343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r>
              <a:rPr lang="en-AU" sz="2800" dirty="0">
                <a:latin typeface="+mj-lt"/>
              </a:rPr>
              <a:t>Avoid drinking sodas with caffeine </a:t>
            </a:r>
            <a:r>
              <a:rPr lang="en-AU" sz="2400" dirty="0">
                <a:latin typeface="+mj-lt"/>
              </a:rPr>
              <a:t>especially in the afternoon and at night. </a:t>
            </a:r>
            <a:endParaRPr lang="en-GB" sz="2400" dirty="0"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C2B81F-F00F-6E4E-A840-597E9FE0D117}"/>
              </a:ext>
            </a:extLst>
          </p:cNvPr>
          <p:cNvSpPr/>
          <p:nvPr/>
        </p:nvSpPr>
        <p:spPr>
          <a:xfrm>
            <a:off x="7617145" y="3511649"/>
            <a:ext cx="4257902" cy="273921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r>
              <a:rPr lang="en-AU" sz="2800" dirty="0">
                <a:latin typeface="+mj-lt"/>
              </a:rPr>
              <a:t>Have a bedtime routine. </a:t>
            </a:r>
          </a:p>
          <a:p>
            <a:r>
              <a:rPr lang="en-AU" sz="2400" dirty="0">
                <a:latin typeface="+mj-lt"/>
              </a:rPr>
              <a:t>Do the same relaxing things before bed each night, like taking a warm shower, reading or listening to calming music. Your body will be prepare itself for sleep. </a:t>
            </a:r>
            <a:endParaRPr lang="en-GB" sz="2400" dirty="0"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DD6357-BBC0-1C4A-B358-E68A1412599A}"/>
              </a:ext>
            </a:extLst>
          </p:cNvPr>
          <p:cNvSpPr/>
          <p:nvPr/>
        </p:nvSpPr>
        <p:spPr>
          <a:xfrm>
            <a:off x="166255" y="6365557"/>
            <a:ext cx="1184375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What do you do to get a good nights sleep?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00599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8127" y="0"/>
            <a:ext cx="22445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4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Activity</a:t>
            </a:r>
            <a:endParaRPr lang="en-GB" sz="5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4993" y="1525525"/>
            <a:ext cx="3208386" cy="40318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200" dirty="0">
                <a:latin typeface="+mj-lt"/>
              </a:rPr>
              <a:t>Answer the questions on the worksheet about how sleep is vital for our health. Share your answers with the class.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49C180-8AE6-3F42-802A-7C5B914A0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957" y="142504"/>
            <a:ext cx="4262095" cy="6084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04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Custom 3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FFF00"/>
      </a:accent1>
      <a:accent2>
        <a:srgbClr val="F7EC57"/>
      </a:accent2>
      <a:accent3>
        <a:srgbClr val="000000"/>
      </a:accent3>
      <a:accent4>
        <a:srgbClr val="FFFFCC"/>
      </a:accent4>
      <a:accent5>
        <a:srgbClr val="FFC000"/>
      </a:accent5>
      <a:accent6>
        <a:srgbClr val="FFFF00"/>
      </a:accent6>
      <a:hlink>
        <a:srgbClr val="FFFF00"/>
      </a:hlink>
      <a:folHlink>
        <a:srgbClr val="FFFFC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41009</TotalTime>
  <Words>706</Words>
  <Application>Microsoft Macintosh PowerPoint</Application>
  <PresentationFormat>Widescreen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proxima_nova_bold</vt:lpstr>
      <vt:lpstr>proxima_nova_rgregular</vt:lpstr>
      <vt:lpstr>Retrospect</vt:lpstr>
      <vt:lpstr>PowerPoint Presentation</vt:lpstr>
      <vt:lpstr>Lesson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HAILEYBURY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Reardon</dc:creator>
  <cp:lastModifiedBy>Microsoft Office User</cp:lastModifiedBy>
  <cp:revision>165</cp:revision>
  <dcterms:created xsi:type="dcterms:W3CDTF">2015-12-16T03:40:36Z</dcterms:created>
  <dcterms:modified xsi:type="dcterms:W3CDTF">2025-09-24T04:14:51Z</dcterms:modified>
</cp:coreProperties>
</file>